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6" r:id="rId3"/>
    <p:sldId id="326" r:id="rId4"/>
    <p:sldId id="327" r:id="rId5"/>
    <p:sldId id="325" r:id="rId6"/>
    <p:sldId id="274" r:id="rId7"/>
    <p:sldId id="328" r:id="rId8"/>
    <p:sldId id="305" r:id="rId9"/>
    <p:sldId id="306" r:id="rId10"/>
    <p:sldId id="307" r:id="rId11"/>
    <p:sldId id="308" r:id="rId12"/>
    <p:sldId id="309" r:id="rId13"/>
    <p:sldId id="322" r:id="rId14"/>
    <p:sldId id="310" r:id="rId15"/>
    <p:sldId id="311" r:id="rId16"/>
    <p:sldId id="324" r:id="rId17"/>
    <p:sldId id="321" r:id="rId18"/>
    <p:sldId id="313" r:id="rId19"/>
    <p:sldId id="319" r:id="rId20"/>
    <p:sldId id="346" r:id="rId21"/>
    <p:sldId id="347" r:id="rId22"/>
    <p:sldId id="348" r:id="rId23"/>
    <p:sldId id="349" r:id="rId24"/>
    <p:sldId id="350" r:id="rId25"/>
    <p:sldId id="338" r:id="rId26"/>
    <p:sldId id="353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20" r:id="rId35"/>
    <p:sldId id="330" r:id="rId36"/>
    <p:sldId id="337" r:id="rId37"/>
    <p:sldId id="297" r:id="rId38"/>
    <p:sldId id="331" r:id="rId39"/>
    <p:sldId id="332" r:id="rId40"/>
    <p:sldId id="333" r:id="rId41"/>
    <p:sldId id="334" r:id="rId42"/>
    <p:sldId id="335" r:id="rId43"/>
    <p:sldId id="336" r:id="rId44"/>
    <p:sldId id="329" r:id="rId45"/>
    <p:sldId id="352" r:id="rId46"/>
    <p:sldId id="351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19" autoAdjust="0"/>
    <p:restoredTop sz="94660"/>
  </p:normalViewPr>
  <p:slideViewPr>
    <p:cSldViewPr snapToGrid="0">
      <p:cViewPr varScale="1">
        <p:scale>
          <a:sx n="41" d="100"/>
          <a:sy n="41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Crowdsourcing" TargetMode="External"/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4" y="192402"/>
            <a:ext cx="4332701" cy="6341745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VerbaAlpina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243840"/>
            <a:ext cx="7216171" cy="637984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95" r="238" b="4047"/>
          <a:stretch/>
        </p:blipFill>
        <p:spPr>
          <a:xfrm>
            <a:off x="1485374" y="1063"/>
            <a:ext cx="9221251" cy="6355287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C56512D3-A1D2-4323-BA30-CF055293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27" y="136525"/>
            <a:ext cx="9327546" cy="6219825"/>
          </a:xfrm>
        </p:spPr>
      </p:pic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29" name="Inhaltsplatzhalter 28">
            <a:extLst>
              <a:ext uri="{FF2B5EF4-FFF2-40B4-BE49-F238E27FC236}">
                <a16:creationId xmlns:a16="http://schemas.microsoft.com/office/drawing/2014/main" id="{5C417B40-01AB-4F89-AC63-9B65ACF91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r="40" b="11866"/>
          <a:stretch/>
        </p:blipFill>
        <p:spPr>
          <a:xfrm>
            <a:off x="805690" y="0"/>
            <a:ext cx="10580620" cy="6356350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2453D866-C2BE-4C34-86FA-729D9F64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64" y="19050"/>
            <a:ext cx="9239034" cy="6160806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A2D4F-38C4-489F-81A9-9A5FBE109197}"/>
              </a:ext>
            </a:extLst>
          </p:cNvPr>
          <p:cNvSpPr/>
          <p:nvPr/>
        </p:nvSpPr>
        <p:spPr>
          <a:xfrm>
            <a:off x="1476483" y="3448050"/>
            <a:ext cx="333267" cy="723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511F07F-4177-4D8E-B169-941B57486CC7}"/>
              </a:ext>
            </a:extLst>
          </p:cNvPr>
          <p:cNvSpPr txBox="1"/>
          <p:nvPr/>
        </p:nvSpPr>
        <p:spPr>
          <a:xfrm rot="16200000">
            <a:off x="1295455" y="3534846"/>
            <a:ext cx="73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Anteil</a:t>
            </a:r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Crowdsourcing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Es scheint einen Zusammenhang zwischen Publicity-Aktionen und Eintragungen in das </a:t>
            </a:r>
            <a:r>
              <a:rPr lang="de-DE" dirty="0" err="1"/>
              <a:t>Crowdsourcingtool</a:t>
            </a:r>
            <a:r>
              <a:rPr lang="de-DE" dirty="0"/>
              <a:t> </a:t>
            </a:r>
            <a:r>
              <a:rPr lang="de-DE"/>
              <a:t>zu geben</a:t>
            </a:r>
            <a:endParaRPr lang="de-DE" dirty="0"/>
          </a:p>
          <a:p>
            <a:r>
              <a:rPr lang="de-DE" dirty="0"/>
              <a:t>Ein kleiner Anteil an Personen hat einen großen Anteil an Eintragungen ins Crowdsourcing-Tool vorgenommen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Es existieren sog. Power User</a:t>
            </a:r>
            <a:endParaRPr lang="de-DE" dirty="0"/>
          </a:p>
          <a:p>
            <a:r>
              <a:rPr lang="de-DE" dirty="0"/>
              <a:t>Benutzer des Tools zeigen Eintragungsverhalten bezüglich der Hauptkategorien auf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Inschriftenfunde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Häufen sich romanische Basistypen in der Nähe von Zentren lat. Inschriftenfunde?</a:t>
            </a:r>
          </a:p>
          <a:p>
            <a:r>
              <a:rPr lang="de-DE" dirty="0" err="1"/>
              <a:t>Basistyp</a:t>
            </a:r>
            <a:r>
              <a:rPr lang="de-DE" dirty="0"/>
              <a:t>: gemeinsame lexikalische Wurzel aller Belege, die auch zu mehreren Sprachfamilien gehören können</a:t>
            </a:r>
          </a:p>
          <a:p>
            <a:r>
              <a:rPr lang="de-DE" dirty="0"/>
              <a:t>Romanische Basistypen: Lateinisch und Vorrömisch</a:t>
            </a:r>
          </a:p>
          <a:p>
            <a:r>
              <a:rPr lang="de-DE" dirty="0"/>
              <a:t>Betrachtungsebenen:</a:t>
            </a:r>
          </a:p>
          <a:p>
            <a:pPr marL="0" indent="0">
              <a:buNone/>
            </a:pPr>
            <a:r>
              <a:rPr lang="de-DE" dirty="0"/>
              <a:t> 	- Belege aus der romanischen Sprachfamilie</a:t>
            </a:r>
          </a:p>
          <a:p>
            <a:pPr marL="0" indent="0">
              <a:buNone/>
            </a:pPr>
            <a:r>
              <a:rPr lang="de-DE" dirty="0"/>
              <a:t>	- Belege aus der germanischen Sprachfamilie</a:t>
            </a:r>
          </a:p>
          <a:p>
            <a:pPr marL="0" indent="0">
              <a:buNone/>
            </a:pPr>
            <a:r>
              <a:rPr lang="de-DE" dirty="0"/>
              <a:t>	- Belege aus der slavischen Sprachfamilie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Lateinische Inschriften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>
                <a:solidFill>
                  <a:prstClr val="black"/>
                </a:solidFill>
              </a:rPr>
              <a:t>Schlussbemerkung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617F7-6E33-4821-AEDF-035B25FF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 über alle Inschriftenfunde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AB223DC-08ED-4807-8959-2649FCD38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BD4703-770C-4875-A40A-8F5BEE6B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5BDCD0-93CC-49E9-B88A-6F3A3B05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C7BEB1-AB22-40F3-BFB5-DECDC634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217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7">
            <a:extLst>
              <a:ext uri="{FF2B5EF4-FFF2-40B4-BE49-F238E27FC236}">
                <a16:creationId xmlns:a16="http://schemas.microsoft.com/office/drawing/2014/main" id="{D3353E0E-6773-4FE4-83D2-020935E26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70" y="1690688"/>
            <a:ext cx="7745260" cy="516472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B63D9B-C5C6-437B-9274-5023DEF6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277D9B-866D-48E1-8F58-65D8996B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B5CCA2-106F-4C93-8A37-F327F955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74E85-9251-4D11-BC43-AF81F0AC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02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06805C57-9819-4C3B-9206-8281CBA18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406E02-3B07-418F-9260-CBC84D52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EB2517-68AC-4E26-99EC-C7E91131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D5D7E-2731-4CBE-817E-0E9B42CD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C6D52E-5FE8-4839-A506-C506323A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93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28A535D5-DA8B-4BC2-8CEB-794B67009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FB009F-81F8-499A-9C7E-02D25020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Germanisches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E48953-6C22-4A83-ADC8-08C7883E7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0B54CE-6F83-4097-9188-FDF8D0DC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C3035F-0EB6-45E0-B99F-EC710814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22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97AF8D55-A1CC-4F6A-858C-8372F6D24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B8D412-48FB-4F71-9508-BE14363D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2B7F99-A5B4-4AF8-B6E9-23030F6D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D4F17C-24BD-499E-BB7F-27F37C6B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CFE839-3918-436C-A76A-30A4C7CE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50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B271AF-E9BE-46E3-9CB2-56F3C49E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A7F80F-4097-4FE1-A686-1A36B5AFB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728788"/>
            <a:ext cx="7749144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1C937F-2EA5-474D-AE7A-90D09732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378574-57AB-430C-BC8E-DD78135B5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9C0783-7DB2-4EE6-B797-9019F934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4232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7A05A5-2907-40AF-B4AE-AF119837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Slavisches Sprachgebiet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CECDF66-FE30-44C8-B190-0EFD62BDC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4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C6872-F410-4E1C-AC07-E233FA4B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00DB4E-97E6-40F1-A15F-8184DE8A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8FB65D-F83E-4471-BE89-CE2F1EA2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61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BD3AF3-81C5-4418-B1A8-546BD8AE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4C1F4D6-3765-4714-9F64-07B63FA2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9" y="1690689"/>
            <a:ext cx="7749142" cy="516731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53A734-2FC2-4542-BD8C-F4872B1B5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653BC8-DBC5-413D-8121-8284209B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38B09D-FCE0-4BE2-9328-788C2B9D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237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8F606-B216-4629-93B9-A271FE93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17CC83-AA42-4525-A3CB-73189A1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3D001D-3DAA-46D0-A55C-2EB39788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20E296-3E2A-4DDA-9EA8-70E6CBD2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FD34ADCB-1C36-4C55-B0F6-195ACAB2C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</p:spTree>
    <p:extLst>
      <p:ext uri="{BB962C8B-B14F-4D97-AF65-F5344CB8AC3E}">
        <p14:creationId xmlns:p14="http://schemas.microsoft.com/office/powerpoint/2010/main" val="2882138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83C30C5E-4160-478A-BC5F-0B2FDD36F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BA8AF1-4ECB-4A64-9585-980042FC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6A38AF-E984-4B17-A0CB-A81D5EBB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34B34A-7176-4755-BA5A-B0BC2A113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182B34-7FC1-4568-B8CD-12950E8E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02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64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1471EE3-E150-43D7-8032-59B5D44CC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9" y="1690688"/>
            <a:ext cx="7749142" cy="516731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8AB181-9D09-47B5-9C20-5CB961493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Lateinisch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DB0720-7B22-4D9F-8822-A9DA691A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A1E7CA-F502-49D5-A55F-D1BC4FC3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75D1D-C136-4D92-B370-768A02BC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418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406CDD-EF2F-4002-8612-97D8082B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206B12-342E-48B3-B185-1A70D5AD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F511D0-D318-4C9A-AB06-6DB19F9FD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19DB4-E766-4967-9073-69504FDF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C52AC-0210-4E5F-9C21-E7DFA41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531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950F-F145-44FF-BF13-0B2A703B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F8C971-6177-4C49-A15B-2934375B6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28" y="1690688"/>
            <a:ext cx="7749143" cy="51673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15F07D-2A6F-4D1C-A49D-63AB9C4B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0FF8BA-5D3F-405E-A0CC-3A33F2FB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39FB8-590B-4031-883A-C8D535B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54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8D47D-8F49-4FBC-9C9E-CF80AB65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Romanisches Sprachgebiet - Vorrömisch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445E4F-F6FC-4811-B0B7-74D0971B9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34" y="1690688"/>
            <a:ext cx="7741532" cy="516223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F692A3-B0EB-4276-B3B5-221EBEC0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8BCC8B-9EA3-4ABE-A68E-7F664099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8018C2-B3F1-4772-BAEE-138A5E53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889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- Lateinische Inschriften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Entgegen unserer Erwartung: Viele Basistypendaten liegen nicht innerhalb der gleichen Regionen wie die Inschriften</a:t>
            </a:r>
          </a:p>
          <a:p>
            <a:r>
              <a:rPr lang="de-DE" dirty="0"/>
              <a:t>Orte der Tabula Peutingeriana sind Beweise römischer Präsenz</a:t>
            </a:r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jedoch keine Beobachtungen in der Nähe jener Punkte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https://www.verba-alpina.gwi.uni-muenchen.de/?page_id=162&amp;db=191</a:t>
            </a:r>
            <a:endParaRPr lang="de-DE" sz="2000" dirty="0"/>
          </a:p>
          <a:p>
            <a:r>
              <a:rPr lang="de-DE" dirty="0"/>
              <a:t> Wikipedia</a:t>
            </a:r>
            <a:b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https://de.wikipedia.org/wiki/Crowdsourcing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ggplot2</a:t>
            </a:r>
          </a:p>
          <a:p>
            <a:r>
              <a:rPr lang="en-US" dirty="0" err="1"/>
              <a:t>ggmap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ineq</a:t>
            </a:r>
            <a:endParaRPr lang="en-US" dirty="0"/>
          </a:p>
          <a:p>
            <a:r>
              <a:rPr lang="en-US" dirty="0" err="1"/>
              <a:t>mapview</a:t>
            </a:r>
            <a:endParaRPr lang="en-US" dirty="0"/>
          </a:p>
          <a:p>
            <a:r>
              <a:rPr lang="en-US" dirty="0"/>
              <a:t>Raster</a:t>
            </a:r>
          </a:p>
          <a:p>
            <a:r>
              <a:rPr lang="en-US" dirty="0"/>
              <a:t>sf</a:t>
            </a:r>
          </a:p>
          <a:p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reshape2</a:t>
            </a:r>
          </a:p>
          <a:p>
            <a:r>
              <a:rPr lang="en-US" dirty="0" err="1"/>
              <a:t>rgeos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195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C17AC-89D2-4D00-8C5A-460955AD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96EC9D-FED0-4F04-B186-01D6ADDA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Weitere Analyseaspekte: </a:t>
            </a:r>
          </a:p>
          <a:p>
            <a:pPr marL="0" indent="0">
              <a:buNone/>
            </a:pPr>
            <a:r>
              <a:rPr lang="de-DE" dirty="0"/>
              <a:t>	- Lokalisierung der Crowdsourcing-Einträge bzgl. der 	 	Hauptkategorien</a:t>
            </a:r>
          </a:p>
          <a:p>
            <a:pPr marL="0" indent="0">
              <a:buNone/>
            </a:pPr>
            <a:r>
              <a:rPr lang="de-DE" dirty="0"/>
              <a:t>	- Differenzierung der Publicity-Aktionen nach Klassen</a:t>
            </a:r>
          </a:p>
          <a:p>
            <a:pPr marL="0" indent="0">
              <a:buNone/>
            </a:pPr>
            <a:r>
              <a:rPr lang="de-DE" dirty="0"/>
              <a:t>	-  Beachtung der Bevölkerungsdichte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F0FC72-783A-4FB3-9B0F-9636F05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EC297-AF7C-4085-86BA-D5B13529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7DA45A-A75F-4739-BE8E-72261CC4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879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7952D1D-0286-4223-92CE-62AD15159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2CD15B3-EEF2-4EEF-AAF4-16E54294D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AD75E0-1B1D-46B9-A66B-B95DF6DD2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DDCED9-1A79-4AB4-A69A-3425439E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DB285-CE6F-4306-A20F-3769B68AB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17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BFCFC7F-6D10-40F8-A540-6A1F96A35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867C1-877A-49A1-A929-A1E6CD56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E03225-9CFB-40F6-8647-BCDBF946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F6E21-E1D7-4B80-B69A-ED8E987B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7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D4274-5B33-4559-BADB-599334A9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Sprachgebiete</a:t>
            </a:r>
          </a:p>
        </p:txBody>
      </p:sp>
      <p:pic>
        <p:nvPicPr>
          <p:cNvPr id="7" name="Inhaltsplatzhalter 11">
            <a:extLst>
              <a:ext uri="{FF2B5EF4-FFF2-40B4-BE49-F238E27FC236}">
                <a16:creationId xmlns:a16="http://schemas.microsoft.com/office/drawing/2014/main" id="{B0BA1382-8DC3-40B4-8878-996871EC9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8" y="1857859"/>
            <a:ext cx="7894660" cy="444074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3DCBB-0912-4A34-8A39-D3431A0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ABCF66-E113-4491-B671-B6593C78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8E7926-9F24-4795-A41A-36D77CD4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7CAB6D-A0E5-4796-8E61-4E4839FE7892}"/>
              </a:ext>
            </a:extLst>
          </p:cNvPr>
          <p:cNvSpPr txBox="1"/>
          <p:nvPr/>
        </p:nvSpPr>
        <p:spPr>
          <a:xfrm>
            <a:off x="8951508" y="1857859"/>
            <a:ext cx="29622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Sprachgebiete</a:t>
            </a:r>
            <a:br>
              <a:rPr lang="de-DE" b="1" dirty="0"/>
            </a:br>
            <a:endParaRPr lang="de-DE" b="1" dirty="0"/>
          </a:p>
          <a:p>
            <a:r>
              <a:rPr lang="de-DE" dirty="0"/>
              <a:t>        Romanisch</a:t>
            </a:r>
          </a:p>
          <a:p>
            <a:r>
              <a:rPr lang="de-DE" dirty="0"/>
              <a:t>        Germanisch</a:t>
            </a:r>
          </a:p>
          <a:p>
            <a:r>
              <a:rPr lang="de-DE" dirty="0"/>
              <a:t>        Slavisch</a:t>
            </a:r>
          </a:p>
          <a:p>
            <a:r>
              <a:rPr lang="de-DE" dirty="0"/>
              <a:t>        Romanisch/Germanisch</a:t>
            </a:r>
          </a:p>
          <a:p>
            <a:r>
              <a:rPr lang="de-DE" dirty="0"/>
              <a:t>        Romanisch/Slavisch</a:t>
            </a:r>
          </a:p>
          <a:p>
            <a:r>
              <a:rPr lang="de-DE" dirty="0"/>
              <a:t>        Germanisch/Slavisch</a:t>
            </a:r>
          </a:p>
          <a:p>
            <a:r>
              <a:rPr lang="de-DE" dirty="0"/>
              <a:t>        Romanisch/Slavisch/</a:t>
            </a:r>
            <a:br>
              <a:rPr lang="de-DE" dirty="0"/>
            </a:br>
            <a:r>
              <a:rPr lang="de-DE" dirty="0"/>
              <a:t>        Germanisch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EBEA2E-C1F6-4F8D-B95E-A3CF94D5F070}"/>
              </a:ext>
            </a:extLst>
          </p:cNvPr>
          <p:cNvSpPr/>
          <p:nvPr/>
        </p:nvSpPr>
        <p:spPr>
          <a:xfrm>
            <a:off x="9187928" y="2510659"/>
            <a:ext cx="161925" cy="1645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2121D1-F353-4D0E-A023-08112FD3EA70}"/>
              </a:ext>
            </a:extLst>
          </p:cNvPr>
          <p:cNvSpPr/>
          <p:nvPr/>
        </p:nvSpPr>
        <p:spPr>
          <a:xfrm>
            <a:off x="9187928" y="2784935"/>
            <a:ext cx="161925" cy="164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039A15-77F2-4C34-B729-5D849F172C3D}"/>
              </a:ext>
            </a:extLst>
          </p:cNvPr>
          <p:cNvSpPr/>
          <p:nvPr/>
        </p:nvSpPr>
        <p:spPr>
          <a:xfrm>
            <a:off x="9187928" y="3062789"/>
            <a:ext cx="161925" cy="1645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0C829A-496F-49D1-B29E-DDBF41255B3F}"/>
              </a:ext>
            </a:extLst>
          </p:cNvPr>
          <p:cNvSpPr/>
          <p:nvPr/>
        </p:nvSpPr>
        <p:spPr>
          <a:xfrm>
            <a:off x="9187928" y="3332462"/>
            <a:ext cx="161925" cy="164554"/>
          </a:xfrm>
          <a:prstGeom prst="rect">
            <a:avLst/>
          </a:prstGeom>
          <a:solidFill>
            <a:srgbClr val="F20E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F7D2046-E41E-4DE0-AC12-9E140234F45D}"/>
              </a:ext>
            </a:extLst>
          </p:cNvPr>
          <p:cNvSpPr/>
          <p:nvPr/>
        </p:nvSpPr>
        <p:spPr>
          <a:xfrm>
            <a:off x="9187928" y="3611999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1F14A0D-1D96-4DD5-8C79-DEAE9B6E793B}"/>
              </a:ext>
            </a:extLst>
          </p:cNvPr>
          <p:cNvSpPr/>
          <p:nvPr/>
        </p:nvSpPr>
        <p:spPr>
          <a:xfrm>
            <a:off x="9187928" y="3891536"/>
            <a:ext cx="161925" cy="164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2F6CF27-0A55-42D4-B4B9-C248F6180BAD}"/>
              </a:ext>
            </a:extLst>
          </p:cNvPr>
          <p:cNvSpPr/>
          <p:nvPr/>
        </p:nvSpPr>
        <p:spPr>
          <a:xfrm>
            <a:off x="9178908" y="417623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6004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3EF21D-CCC7-4D48-B055-B8AD8F4B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59" y="-5345"/>
            <a:ext cx="10175481" cy="63616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95C3B-C4F2-4680-863F-9826E0BD4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55047C-4847-4900-9A91-90517280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9B97FB-EB79-4D3F-8669-60C1E6F59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62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72F01A3-003B-4DC3-9C30-EB47CE6A8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C27673-DCD9-4301-A903-23B973960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9D0BBD-FD1C-4C40-ACF0-70441667A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6363BE-77B7-4996-9C07-F004C486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569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676F64F-438C-4637-944A-B63871FE1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4" y="0"/>
            <a:ext cx="10166932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3355C-A849-4520-B4B9-CA334D18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F5E697-F7DC-41D7-98CC-61E3DFFF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FF6433-E8F3-4394-9A7A-CEF35133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673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3946DC5-1F50-46CD-8977-9AC3F288D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3" y="0"/>
            <a:ext cx="10166933" cy="6356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89229-1CF1-42A1-8A77-9F094B37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6C2582-8A8C-4FDD-9874-4983E178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E46A7-F5C4-44E0-881A-B2DBA7EC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1401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-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Tx/>
              <a:buChar char="-"/>
            </a:pPr>
            <a:r>
              <a:rPr lang="de-DE" dirty="0"/>
              <a:t>Häufung lateinischer Inschriften in der Umgebung von Ortschaften, die auf der Tabula Peutingeriana erscheinen?</a:t>
            </a:r>
          </a:p>
          <a:p>
            <a:pPr fontAlgn="base">
              <a:buFontTx/>
              <a:buChar char="-"/>
            </a:pPr>
            <a:r>
              <a:rPr lang="de-DE" dirty="0"/>
              <a:t>Tabula Peutingeriana:  </a:t>
            </a:r>
          </a:p>
          <a:p>
            <a:pPr marL="0" indent="0" fontAlgn="base">
              <a:buNone/>
            </a:pPr>
            <a:r>
              <a:rPr lang="de-DE" dirty="0"/>
              <a:t>	eine vermutlich im 12. oder 13. Jh. entstandene kartographische 	Darstellung der bedeutendsten Ortschaften und Verkehrswege 	im römischen Kaiserreich</a:t>
            </a:r>
            <a:endParaRPr lang="de-DE" dirty="0">
              <a:solidFill>
                <a:srgbClr val="FF0000"/>
              </a:solidFill>
            </a:endParaRPr>
          </a:p>
          <a:p>
            <a:pPr marL="0" indent="0" fontAlgn="base">
              <a:buNone/>
            </a:pPr>
            <a:r>
              <a:rPr lang="de-DE" dirty="0"/>
              <a:t>   </a:t>
            </a:r>
          </a:p>
          <a:p>
            <a:pPr marL="0" indent="0" fontAlgn="base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364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7D8017-A916-46EB-A3AB-D86126FF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Tabula Peutingeriana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516FA-02D5-491E-B2F5-6CAA3558A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D9A483-F4DF-4B29-B3DF-34CF439F1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8623-BD6C-4C2D-BD25-75DF948A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45</a:t>
            </a:fld>
            <a:endParaRPr lang="de-DE"/>
          </a:p>
        </p:txBody>
      </p:sp>
      <p:pic>
        <p:nvPicPr>
          <p:cNvPr id="1026" name="Picture 2" descr="https://www.verba-alpina.gwi.uni-muenchen.de/wp-content/uploads/part_of_tabula_peutingeriana.jpg">
            <a:extLst>
              <a:ext uri="{FF2B5EF4-FFF2-40B4-BE49-F238E27FC236}">
                <a16:creationId xmlns:a16="http://schemas.microsoft.com/office/drawing/2014/main" id="{CC9F6E24-AD5B-4D77-8E83-98063F872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427" y="136524"/>
            <a:ext cx="478293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74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4CBBD7-0AE4-4887-9A4C-9D7D93DE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Lat. Inschriften – Tabula Peutingeriana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EBB97D9-995A-454C-B2A6-2D610C04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78" y="1690688"/>
            <a:ext cx="6996844" cy="46656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1C9B41-0228-4CBB-94A1-E8EEBD7D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352865-E3E3-4931-BB6D-933EDD7B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71EC6F-12AC-4222-BB66-C785D554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3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Ziel des Projekts: </a:t>
            </a:r>
          </a:p>
          <a:p>
            <a:r>
              <a:rPr lang="de-DE" dirty="0"/>
              <a:t>Vervollständigung bereits vorliegender Sprachatlasdaten</a:t>
            </a:r>
          </a:p>
          <a:p>
            <a:r>
              <a:rPr lang="de-DE" dirty="0"/>
              <a:t>Aufbereiten der Daten</a:t>
            </a:r>
          </a:p>
          <a:p>
            <a:r>
              <a:rPr lang="de-DE" dirty="0"/>
              <a:t>Veröffentlichung in sprachgeschichtlich analysierter Form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0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Crowdsourcing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Lateinische Inschriften</a:t>
            </a:r>
          </a:p>
          <a:p>
            <a:pPr marL="0" indent="0">
              <a:buNone/>
            </a:pPr>
            <a:endParaRPr lang="de-DE" b="1" dirty="0"/>
          </a:p>
          <a:p>
            <a:pPr marL="0" indent="0" fontAlgn="base">
              <a:buNone/>
            </a:pPr>
            <a:r>
              <a:rPr lang="de-DE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402711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Breitbild</PresentationFormat>
  <Paragraphs>277</Paragraphs>
  <Slides>46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</vt:lpstr>
      <vt:lpstr>VerbaAlpina: Das Sprach- und Dialektspektrum im Alpenraum</vt:lpstr>
      <vt:lpstr>Gliederung</vt:lpstr>
      <vt:lpstr>Einführung – Projektbeschreibung</vt:lpstr>
      <vt:lpstr>Sprachgebiete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 </vt:lpstr>
      <vt:lpstr>Top-2-Aktion </vt:lpstr>
      <vt:lpstr>Top-3-Aktion</vt:lpstr>
      <vt:lpstr>PowerPoint-Präsentation</vt:lpstr>
      <vt:lpstr>PowerPoint-Präsentation</vt:lpstr>
      <vt:lpstr>PowerPoint-Präsentation</vt:lpstr>
      <vt:lpstr>PowerPoint-Präsentation</vt:lpstr>
      <vt:lpstr>Fazit - Crowdsourcing</vt:lpstr>
      <vt:lpstr>Lat. Inschriftenfunde </vt:lpstr>
      <vt:lpstr>Übersicht über alle Inschriftenfunde</vt:lpstr>
      <vt:lpstr>Germanisches Sprachgebiet</vt:lpstr>
      <vt:lpstr>Germanisches Sprachgebiet</vt:lpstr>
      <vt:lpstr>Germanisches Sprachgebiet</vt:lpstr>
      <vt:lpstr>Slavisches Sprachgebiet</vt:lpstr>
      <vt:lpstr>Slavisches Sprachgebiet</vt:lpstr>
      <vt:lpstr>Slavisches Sprachgebiet</vt:lpstr>
      <vt:lpstr>Romanisches Sprachgebiet - Lateinisch</vt:lpstr>
      <vt:lpstr>Romanisches Sprachgebiet - Lateinisch</vt:lpstr>
      <vt:lpstr>Romanisches Sprachgebiet - Lateinisch</vt:lpstr>
      <vt:lpstr>Romanisches Sprachgebiet - Lateinisch</vt:lpstr>
      <vt:lpstr>Romanisches Sprachgebiet - Vorrömisch</vt:lpstr>
      <vt:lpstr>Romanisches Sprachgebiet - Vorrömisch</vt:lpstr>
      <vt:lpstr>Romanisches Sprachgebiet - Vorrömisch</vt:lpstr>
      <vt:lpstr>Fazit - Lateinische Inschriften</vt:lpstr>
      <vt:lpstr>Quellen/Packages</vt:lpstr>
      <vt:lpstr>Schlussbemerkung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Lat. Inschriften - Tabula Peutingeriana</vt:lpstr>
      <vt:lpstr>Tabula Peutingeriana</vt:lpstr>
      <vt:lpstr>Lat. Inschriften – Tabula Peutingeriana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93</cp:revision>
  <dcterms:created xsi:type="dcterms:W3CDTF">2019-12-07T13:57:59Z</dcterms:created>
  <dcterms:modified xsi:type="dcterms:W3CDTF">2019-12-18T16:06:40Z</dcterms:modified>
</cp:coreProperties>
</file>